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30279975"/>
  <p:notesSz cx="20564475" cy="29025850"/>
  <p:defaultTextStyle>
    <a:defPPr>
      <a:defRPr lang="zh-TW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60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9680-9095-40C2-ADD0-FF38C70A6768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C7D7-BA49-44C1-ACAC-1A488BC0F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4204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9680-9095-40C2-ADD0-FF38C70A6768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C7D7-BA49-44C1-ACAC-1A488BC0F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6614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6264736" y="5355072"/>
            <a:ext cx="11254060" cy="11407560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02553" y="5355072"/>
            <a:ext cx="33405737" cy="11407560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9680-9095-40C2-ADD0-FF38C70A6768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C7D7-BA49-44C1-ACAC-1A488BC0F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50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9680-9095-40C2-ADD0-FF38C70A6768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C7D7-BA49-44C1-ACAC-1A488BC0F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77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9680-9095-40C2-ADD0-FF38C70A6768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C7D7-BA49-44C1-ACAC-1A488BC0F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235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02554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5188899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9680-9095-40C2-ADD0-FF38C70A6768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C7D7-BA49-44C1-ACAC-1A488BC0F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246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9680-9095-40C2-ADD0-FF38C70A6768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C7D7-BA49-44C1-ACAC-1A488BC0F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9680-9095-40C2-ADD0-FF38C70A6768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C7D7-BA49-44C1-ACAC-1A488BC0F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5873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9680-9095-40C2-ADD0-FF38C70A6768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C7D7-BA49-44C1-ACAC-1A488BC0F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831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9680-9095-40C2-ADD0-FF38C70A6768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C7D7-BA49-44C1-ACAC-1A488BC0F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40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9680-9095-40C2-ADD0-FF38C70A6768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AC7D7-BA49-44C1-ACAC-1A488BC0F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643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340" y="7065330"/>
            <a:ext cx="19248120" cy="1998338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69340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B9680-9095-40C2-ADD0-FF38C70A6768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307157" y="28065053"/>
            <a:ext cx="6772487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5327207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AC7D7-BA49-44C1-ACAC-1A488BC0F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9470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3.emf"/><Relationship Id="rId3" Type="http://schemas.openxmlformats.org/officeDocument/2006/relationships/image" Target="../media/image4.jpeg"/><Relationship Id="rId7" Type="http://schemas.openxmlformats.org/officeDocument/2006/relationships/oleObject" Target="../embeddings/oleObject2.bin"/><Relationship Id="rId12" Type="http://schemas.openxmlformats.org/officeDocument/2006/relationships/package" Target="../embeddings/Microsoft_Word___.docx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11" Type="http://schemas.openxmlformats.org/officeDocument/2006/relationships/image" Target="../media/image8.png"/><Relationship Id="rId5" Type="http://schemas.openxmlformats.org/officeDocument/2006/relationships/image" Target="../media/image1.png"/><Relationship Id="rId10" Type="http://schemas.openxmlformats.org/officeDocument/2006/relationships/image" Target="../media/image7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069340" y="738387"/>
            <a:ext cx="19248120" cy="1397991"/>
          </a:xfrm>
        </p:spPr>
        <p:txBody>
          <a:bodyPr>
            <a:noAutofit/>
          </a:bodyPr>
          <a:lstStyle/>
          <a:p>
            <a:r>
              <a:rPr lang="zh-TW" altLang="en-US" sz="6600" dirty="0" smtClean="0"/>
              <a:t>當比手畫腳選台遇見</a:t>
            </a:r>
            <a:r>
              <a:rPr lang="en-US" altLang="zh-TW" sz="6600" dirty="0" err="1" smtClean="0"/>
              <a:t>kinect</a:t>
            </a:r>
            <a:endParaRPr lang="zh-TW" altLang="en-US" sz="6600" dirty="0"/>
          </a:p>
        </p:txBody>
      </p:sp>
      <p:pic>
        <p:nvPicPr>
          <p:cNvPr id="9" name="Picture 3" descr="D:\財德\viplogo\viplogolin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010589" y="29541587"/>
            <a:ext cx="17390144" cy="283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D:\財德\viplogo\viplogolin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328" y="3399781"/>
            <a:ext cx="17390144" cy="283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字方塊 1"/>
          <p:cNvSpPr txBox="1"/>
          <p:nvPr/>
        </p:nvSpPr>
        <p:spPr>
          <a:xfrm>
            <a:off x="1998328" y="2322563"/>
            <a:ext cx="387798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 smtClean="0"/>
              <a:t>學生：</a:t>
            </a:r>
            <a:r>
              <a:rPr lang="en-US" altLang="zh-TW" sz="3200" dirty="0" smtClean="0"/>
              <a:t>xxx</a:t>
            </a:r>
          </a:p>
          <a:p>
            <a:r>
              <a:rPr lang="zh-TW" altLang="en-US" sz="3200" dirty="0"/>
              <a:t>指導老師</a:t>
            </a:r>
            <a:r>
              <a:rPr lang="zh-TW" altLang="en-US" sz="3200" dirty="0" smtClean="0"/>
              <a:t>：</a:t>
            </a:r>
            <a:r>
              <a:rPr lang="en-US" altLang="zh-TW" sz="3200" dirty="0" smtClean="0"/>
              <a:t>xxx</a:t>
            </a:r>
            <a:r>
              <a:rPr lang="zh-TW" altLang="en-US" sz="3200" dirty="0" smtClean="0"/>
              <a:t> 教授</a:t>
            </a:r>
            <a:endParaRPr lang="zh-TW" altLang="en-US" sz="3200" dirty="0"/>
          </a:p>
        </p:txBody>
      </p:sp>
      <p:sp>
        <p:nvSpPr>
          <p:cNvPr id="3" name="文字方塊 2"/>
          <p:cNvSpPr txBox="1"/>
          <p:nvPr/>
        </p:nvSpPr>
        <p:spPr>
          <a:xfrm>
            <a:off x="972320" y="4266779"/>
            <a:ext cx="9577064" cy="1948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/>
              <a:t>摘要</a:t>
            </a:r>
            <a:r>
              <a:rPr lang="en-US" altLang="zh-TW" sz="3200" dirty="0" smtClean="0"/>
              <a:t>—</a:t>
            </a:r>
            <a:r>
              <a:rPr lang="zh-TW" altLang="en-US" sz="3200" dirty="0" smtClean="0"/>
              <a:t>人機互動是近年滿熱門的研究題材，</a:t>
            </a:r>
            <a:r>
              <a:rPr lang="en-US" altLang="zh-TW" sz="3200" dirty="0"/>
              <a:t> Microsoft Kinect </a:t>
            </a:r>
            <a:r>
              <a:rPr lang="zh-TW" altLang="en-US" sz="3200" dirty="0" smtClean="0"/>
              <a:t>提供了一個經濟</a:t>
            </a:r>
            <a:r>
              <a:rPr lang="en-US" altLang="zh-TW" sz="3200" dirty="0" smtClean="0"/>
              <a:t> </a:t>
            </a:r>
            <a:r>
              <a:rPr lang="zh-TW" altLang="en-US" sz="3200" dirty="0" smtClean="0"/>
              <a:t>方式來做人體骨架的追蹤，這次的專題，我們提出一個以</a:t>
            </a:r>
            <a:r>
              <a:rPr lang="en-US" altLang="zh-TW" sz="3200" dirty="0"/>
              <a:t>K</a:t>
            </a:r>
            <a:r>
              <a:rPr lang="en-US" altLang="zh-TW" sz="3200" dirty="0" smtClean="0"/>
              <a:t>inect</a:t>
            </a:r>
            <a:r>
              <a:rPr lang="zh-TW" altLang="en-US" sz="3200" dirty="0" smtClean="0"/>
              <a:t>為基礎在電視遙控上有潛力的應用，所提出的方法包含了兩大部分：四個方位（上、下、左、右）與手寫數字的辨識，所提出的辨識方法包含了五個主要的步驟：初始化、追蹤骨架、判斷觸發條件、紀錄軌跡、進行辨識，我們使用人性化的方式來觸發事件，並有滿高的辨識率。在四方位的辨識使用最小平方法，手寫數字辨識則利用支持向量機。實驗結果展現出所提出的方法在未來人機的發展潛力。</a:t>
            </a:r>
            <a:endParaRPr lang="en-US" altLang="zh-TW" sz="3200" dirty="0" smtClean="0"/>
          </a:p>
          <a:p>
            <a:endParaRPr lang="en-US" altLang="zh-TW" sz="2800" dirty="0" smtClean="0"/>
          </a:p>
          <a:p>
            <a:r>
              <a:rPr lang="zh-TW" altLang="en-US" sz="3200" b="1" dirty="0"/>
              <a:t>研究</a:t>
            </a:r>
            <a:r>
              <a:rPr lang="zh-TW" altLang="en-US" sz="3200" b="1" dirty="0" smtClean="0"/>
              <a:t>背景</a:t>
            </a:r>
            <a:endParaRPr lang="en-US" altLang="zh-TW" sz="3200" b="1" dirty="0" smtClean="0"/>
          </a:p>
          <a:p>
            <a:pPr marL="0" lvl="1"/>
            <a:r>
              <a:rPr lang="zh-TW" altLang="en-US" sz="3200" dirty="0" smtClean="0"/>
              <a:t>不同的姿體語言在日常生活中扮演著重要的腳色，我們常常不是利用言語來溝通，而是利用姿體語言。傳統上的人機互動是以光學攝影機為基礎，然而這會有他使用上的限制，光源的變異、背景物等因素。一般而言，姿態的辨識包含了兩大部分，一為追蹤，另一為辨識；</a:t>
            </a:r>
            <a:r>
              <a:rPr lang="en-US" altLang="zh-TW" sz="3200" dirty="0" smtClean="0"/>
              <a:t>Kinect</a:t>
            </a:r>
            <a:r>
              <a:rPr lang="zh-TW" altLang="en-US" sz="3200" dirty="0"/>
              <a:t>可以很方便的追蹤</a:t>
            </a:r>
            <a:r>
              <a:rPr lang="zh-TW" altLang="en-US" sz="3200" dirty="0" smtClean="0"/>
              <a:t>人體；在姿態辨識方面也有相當多的研究，有人利用</a:t>
            </a:r>
            <a:r>
              <a:rPr lang="en-US" altLang="zh-TW" sz="3200" dirty="0"/>
              <a:t>the Hidden Markov Model (HMM</a:t>
            </a:r>
            <a:r>
              <a:rPr lang="en-US" altLang="zh-TW" sz="3200" dirty="0" smtClean="0"/>
              <a:t>), </a:t>
            </a:r>
            <a:r>
              <a:rPr lang="en-US" altLang="zh-TW" sz="3200" dirty="0"/>
              <a:t>the artificial neural network (ANN</a:t>
            </a:r>
            <a:r>
              <a:rPr lang="en-US" altLang="zh-TW" sz="3200" dirty="0" smtClean="0"/>
              <a:t>), </a:t>
            </a:r>
            <a:r>
              <a:rPr lang="en-US" altLang="zh-TW" sz="3200" dirty="0"/>
              <a:t>the support vector machine (</a:t>
            </a:r>
            <a:r>
              <a:rPr lang="en-US" altLang="zh-TW" sz="3200" dirty="0" smtClean="0"/>
              <a:t>SVM), </a:t>
            </a:r>
            <a:r>
              <a:rPr lang="en-US" altLang="zh-TW" sz="3200" dirty="0"/>
              <a:t>and the Finger-Earth Mover’s Distance (FEMD) </a:t>
            </a:r>
            <a:r>
              <a:rPr lang="zh-TW" altLang="en-US" sz="3200" dirty="0" smtClean="0"/>
              <a:t>來做姿態辨識，在傳統上，許多姿態的辨識是基於靜止影像的基礎，像是利用手部姿態、模型、顏色分布的直方圖、像素的權重等等；而在手寫數字辨識方面，我們參考了離線</a:t>
            </a:r>
            <a:r>
              <a:rPr lang="en-US" altLang="zh-TW" sz="3200" dirty="0" smtClean="0"/>
              <a:t>SVM</a:t>
            </a:r>
            <a:r>
              <a:rPr lang="zh-TW" altLang="en-US" sz="3200" dirty="0" smtClean="0"/>
              <a:t>的方法並延伸至</a:t>
            </a:r>
            <a:r>
              <a:rPr lang="en-US" altLang="zh-TW" sz="3200" dirty="0" smtClean="0"/>
              <a:t>real-time</a:t>
            </a:r>
            <a:r>
              <a:rPr lang="zh-TW" altLang="en-US" sz="3200" dirty="0" smtClean="0"/>
              <a:t>的動態姿勢辨識上，所發展的技術可應用於電視遙控器、其他人機互動裝置上。</a:t>
            </a:r>
            <a:endParaRPr lang="en-US" altLang="zh-TW" sz="3200" dirty="0" smtClean="0"/>
          </a:p>
          <a:p>
            <a:pPr marL="0" lvl="1"/>
            <a:endParaRPr lang="en-US" altLang="zh-TW" sz="2800" dirty="0" smtClean="0"/>
          </a:p>
          <a:p>
            <a:pPr marL="0" lvl="1"/>
            <a:endParaRPr lang="en-US" altLang="zh-TW" sz="2800" dirty="0"/>
          </a:p>
          <a:p>
            <a:pPr marL="0" lvl="1"/>
            <a:endParaRPr lang="en-US" altLang="zh-TW" sz="2800" dirty="0" smtClean="0"/>
          </a:p>
          <a:p>
            <a:pPr marL="0" lvl="1"/>
            <a:endParaRPr lang="en-US" altLang="zh-TW" sz="2800" dirty="0"/>
          </a:p>
          <a:p>
            <a:pPr marL="0" lvl="1"/>
            <a:endParaRPr lang="en-US" altLang="zh-TW" sz="2800" dirty="0" smtClean="0"/>
          </a:p>
          <a:p>
            <a:pPr marL="0" lvl="1"/>
            <a:endParaRPr lang="en-US" altLang="zh-TW" sz="2800" dirty="0"/>
          </a:p>
          <a:p>
            <a:pPr marL="0" lvl="1"/>
            <a:endParaRPr lang="en-US" altLang="zh-TW" sz="2800" dirty="0" smtClean="0"/>
          </a:p>
          <a:p>
            <a:pPr marL="0" lvl="1"/>
            <a:endParaRPr lang="en-US" altLang="zh-TW" sz="2800" dirty="0"/>
          </a:p>
          <a:p>
            <a:pPr marL="0" lvl="1"/>
            <a:endParaRPr lang="en-US" altLang="zh-TW" sz="2800" dirty="0"/>
          </a:p>
          <a:p>
            <a:pPr marL="0" lvl="1"/>
            <a:endParaRPr lang="en-US" altLang="zh-TW" sz="2800" dirty="0" smtClean="0"/>
          </a:p>
          <a:p>
            <a:pPr marL="0" lvl="1"/>
            <a:endParaRPr lang="en-US" altLang="zh-TW" sz="2800" dirty="0"/>
          </a:p>
          <a:p>
            <a:pPr marL="0" lvl="1"/>
            <a:r>
              <a:rPr lang="zh-TW" altLang="en-US" sz="3200" b="1" dirty="0" smtClean="0"/>
              <a:t>提出方法</a:t>
            </a:r>
            <a:endParaRPr lang="en-US" altLang="zh-TW" sz="3200" b="1" dirty="0" smtClean="0"/>
          </a:p>
          <a:p>
            <a:pPr marL="0" lvl="1"/>
            <a:endParaRPr lang="en-US" altLang="zh-TW" sz="2800" dirty="0" smtClean="0"/>
          </a:p>
        </p:txBody>
      </p:sp>
      <p:graphicFrame>
        <p:nvGraphicFramePr>
          <p:cNvPr id="12" name="物件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051950"/>
              </p:ext>
            </p:extLst>
          </p:nvPr>
        </p:nvGraphicFramePr>
        <p:xfrm>
          <a:off x="8248389" y="20278558"/>
          <a:ext cx="1917700" cy="145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r:id="rId4" imgW="952129" imgH="723618" progId="Unknown">
                  <p:embed/>
                </p:oleObj>
              </mc:Choice>
              <mc:Fallback>
                <p:oleObj r:id="rId4" imgW="952129" imgH="723618" progId="Unknown">
                  <p:embed/>
                  <p:pic>
                    <p:nvPicPr>
                      <p:cNvPr id="0" name="物件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8389" y="20278558"/>
                        <a:ext cx="1917700" cy="145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61" descr="http://2.bp.blogspot.com/-vEfVJ-vGK9c/T47Q_sOJhDI/AAAAAAAABIo/GCLWhC0XfqA/s1600/Kinect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86"/>
          <a:stretch/>
        </p:blipFill>
        <p:spPr bwMode="auto">
          <a:xfrm>
            <a:off x="16238016" y="2216843"/>
            <a:ext cx="2687960" cy="1182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002528"/>
              </p:ext>
            </p:extLst>
          </p:nvPr>
        </p:nvGraphicFramePr>
        <p:xfrm>
          <a:off x="8248389" y="18633978"/>
          <a:ext cx="1884363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" r:id="rId7" imgW="1000000" imgH="742661" progId="Unknown">
                  <p:embed/>
                </p:oleObj>
              </mc:Choice>
              <mc:Fallback>
                <p:oleObj r:id="rId7" imgW="1000000" imgH="742661" progId="Unknown">
                  <p:embed/>
                  <p:pic>
                    <p:nvPicPr>
                      <p:cNvPr id="0" name="物件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8389" y="18633978"/>
                        <a:ext cx="1884363" cy="1400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453" y="22803956"/>
            <a:ext cx="5146675" cy="671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文字方塊 12"/>
          <p:cNvSpPr txBox="1"/>
          <p:nvPr/>
        </p:nvSpPr>
        <p:spPr>
          <a:xfrm>
            <a:off x="10693400" y="3399781"/>
            <a:ext cx="184731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10705661" y="4261550"/>
            <a:ext cx="462881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/>
              <a:t>四</a:t>
            </a:r>
            <a:r>
              <a:rPr lang="zh-TW" altLang="en-US" sz="3200" b="1" dirty="0" smtClean="0"/>
              <a:t>方位辨識</a:t>
            </a:r>
            <a:endParaRPr lang="en-US" altLang="zh-TW" sz="3200" b="1" dirty="0" smtClean="0"/>
          </a:p>
          <a:p>
            <a:r>
              <a:rPr lang="zh-TW" altLang="en-US" sz="3200" dirty="0" smtClean="0"/>
              <a:t>使用者右手往前伸作為觸發判斷的依據，只要往前伸超過一門檻值，便觸發事件並在</a:t>
            </a:r>
            <a:r>
              <a:rPr lang="en-US" altLang="zh-TW" sz="3200" dirty="0" smtClean="0"/>
              <a:t>1</a:t>
            </a:r>
            <a:r>
              <a:rPr lang="zh-TW" altLang="en-US" sz="3200" dirty="0" smtClean="0"/>
              <a:t>秒後記錄揮動軌跡</a:t>
            </a:r>
            <a:r>
              <a:rPr lang="en-US" altLang="zh-TW" sz="3200" dirty="0" smtClean="0"/>
              <a:t>1</a:t>
            </a:r>
            <a:r>
              <a:rPr lang="zh-TW" altLang="en-US" sz="3200" dirty="0" smtClean="0"/>
              <a:t>秒左右；利用最小平方法，做上下或左右類別的分類，在依照其分類的結果比較前一時刻</a:t>
            </a:r>
            <a:r>
              <a:rPr lang="en-US" altLang="zh-TW" sz="3200" dirty="0" smtClean="0"/>
              <a:t>X</a:t>
            </a:r>
            <a:r>
              <a:rPr lang="zh-TW" altLang="en-US" sz="3200" dirty="0" smtClean="0"/>
              <a:t>或</a:t>
            </a:r>
            <a:r>
              <a:rPr lang="en-US" altLang="zh-TW" sz="3200" dirty="0" smtClean="0"/>
              <a:t>Y</a:t>
            </a:r>
            <a:r>
              <a:rPr lang="zh-TW" altLang="en-US" sz="3200" dirty="0" smtClean="0"/>
              <a:t>軸的變動量，最後輸出辨識之結果。</a:t>
            </a:r>
            <a:endParaRPr lang="en-US" altLang="zh-TW" sz="3200" dirty="0" smtClean="0"/>
          </a:p>
        </p:txBody>
      </p:sp>
      <p:pic>
        <p:nvPicPr>
          <p:cNvPr id="1057" name="Picture 3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4477" y="4484596"/>
            <a:ext cx="5476351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文字方塊 15"/>
          <p:cNvSpPr txBox="1"/>
          <p:nvPr/>
        </p:nvSpPr>
        <p:spPr>
          <a:xfrm>
            <a:off x="10705661" y="10285248"/>
            <a:ext cx="7597640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/>
              <a:t>手寫數字辨識</a:t>
            </a:r>
            <a:endParaRPr lang="en-US" altLang="zh-TW" sz="3200" b="1" dirty="0" smtClean="0"/>
          </a:p>
          <a:p>
            <a:r>
              <a:rPr lang="zh-TW" altLang="en-US" sz="3200" dirty="0" smtClean="0"/>
              <a:t>使用者需將</a:t>
            </a:r>
            <a:r>
              <a:rPr lang="zh-TW" altLang="en-US" sz="3200" dirty="0"/>
              <a:t>左手舉起</a:t>
            </a:r>
            <a:r>
              <a:rPr lang="zh-TW" altLang="en-US" sz="3200" dirty="0" smtClean="0"/>
              <a:t>，並超過頭部，以頭到兩肩中央作為比例尺，須高過頭部</a:t>
            </a:r>
            <a:r>
              <a:rPr lang="en-US" altLang="zh-TW" sz="3200" dirty="0" smtClean="0"/>
              <a:t>1.5</a:t>
            </a:r>
            <a:r>
              <a:rPr lang="zh-TW" altLang="en-US" sz="3200" dirty="0"/>
              <a:t>倍的比例尺才會觸發事件</a:t>
            </a:r>
            <a:r>
              <a:rPr lang="zh-TW" altLang="en-US" sz="3200" dirty="0" smtClean="0"/>
              <a:t>，可避免誤觸，且顧及到每個人手長短之差異。觸發事件後還另設限制條件，右手需在頭部附近才會記錄軌跡，單一事件記錄約</a:t>
            </a:r>
            <a:r>
              <a:rPr lang="en-US" altLang="zh-TW" sz="3200" dirty="0" smtClean="0"/>
              <a:t>3</a:t>
            </a:r>
            <a:r>
              <a:rPr lang="zh-TW" altLang="en-US" sz="3200" dirty="0" smtClean="0"/>
              <a:t>秒鐘，此目的也是避免不必要的動作影響辨識結果。後續將所記錄軌跡正規化成一</a:t>
            </a:r>
            <a:r>
              <a:rPr lang="en-US" altLang="zh-TW" sz="3200" dirty="0" smtClean="0"/>
              <a:t>6x8</a:t>
            </a:r>
            <a:r>
              <a:rPr lang="zh-TW" altLang="en-US" sz="3200" dirty="0" smtClean="0"/>
              <a:t>的大小。正規化過程中，會預設</a:t>
            </a:r>
            <a:r>
              <a:rPr lang="en-US" altLang="zh-TW" sz="3200" dirty="0" smtClean="0"/>
              <a:t>X</a:t>
            </a:r>
            <a:r>
              <a:rPr lang="zh-TW" altLang="en-US" sz="3200" dirty="0" smtClean="0"/>
              <a:t>的數值，當</a:t>
            </a:r>
            <a:r>
              <a:rPr lang="en-US" altLang="zh-TW" sz="3200" dirty="0" smtClean="0"/>
              <a:t>X</a:t>
            </a:r>
            <a:r>
              <a:rPr lang="zh-TW" altLang="en-US" sz="3200" dirty="0" smtClean="0"/>
              <a:t>間的差值大於一門檻值會進行縮放，避免有很小</a:t>
            </a:r>
            <a:r>
              <a:rPr lang="en-US" altLang="zh-TW" sz="3200" dirty="0" smtClean="0"/>
              <a:t>X</a:t>
            </a:r>
            <a:r>
              <a:rPr lang="zh-TW" altLang="en-US" sz="3200" dirty="0" smtClean="0"/>
              <a:t>變化的數字「</a:t>
            </a:r>
            <a:r>
              <a:rPr lang="en-US" altLang="zh-TW" sz="3200" dirty="0" smtClean="0"/>
              <a:t>1</a:t>
            </a:r>
            <a:r>
              <a:rPr lang="zh-TW" altLang="en-US" sz="3200" dirty="0" smtClean="0"/>
              <a:t>」經正規化後失真。後續利用支持向量機（</a:t>
            </a:r>
            <a:r>
              <a:rPr lang="en-US" altLang="zh-TW" sz="3200" dirty="0" smtClean="0"/>
              <a:t>SVM</a:t>
            </a:r>
            <a:r>
              <a:rPr lang="zh-TW" altLang="en-US" sz="3200" dirty="0" smtClean="0"/>
              <a:t>）做後續的辨識，樣本經過訓練建立模型，辨識便是基於此模型。我們將所記錄的軌跡作</a:t>
            </a:r>
            <a:r>
              <a:rPr lang="en-US" altLang="zh-TW" sz="3200" dirty="0" smtClean="0"/>
              <a:t>0</a:t>
            </a:r>
            <a:r>
              <a:rPr lang="zh-TW" altLang="en-US" sz="3200" dirty="0" smtClean="0"/>
              <a:t>、</a:t>
            </a:r>
            <a:r>
              <a:rPr lang="en-US" altLang="zh-TW" sz="3200" dirty="0" smtClean="0"/>
              <a:t>1</a:t>
            </a:r>
            <a:r>
              <a:rPr lang="zh-TW" altLang="en-US" sz="3200" dirty="0" smtClean="0"/>
              <a:t>編碼，相當於是不同數字會有不同的</a:t>
            </a:r>
            <a:r>
              <a:rPr lang="en-US" altLang="zh-TW" sz="3200" dirty="0" smtClean="0"/>
              <a:t>0</a:t>
            </a:r>
            <a:r>
              <a:rPr lang="zh-TW" altLang="en-US" sz="3200" dirty="0" smtClean="0"/>
              <a:t>、</a:t>
            </a:r>
            <a:r>
              <a:rPr lang="en-US" altLang="zh-TW" sz="3200" dirty="0" smtClean="0"/>
              <a:t>1</a:t>
            </a:r>
            <a:r>
              <a:rPr lang="zh-TW" altLang="en-US" sz="3200" dirty="0" smtClean="0"/>
              <a:t>分布，此外還另外加上軌跡順序的資訊。</a:t>
            </a:r>
            <a:endParaRPr lang="zh-TW" altLang="en-US" sz="3200" dirty="0"/>
          </a:p>
        </p:txBody>
      </p:sp>
      <p:pic>
        <p:nvPicPr>
          <p:cNvPr id="1064" name="Picture 40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83"/>
          <a:stretch/>
        </p:blipFill>
        <p:spPr bwMode="auto">
          <a:xfrm>
            <a:off x="18505989" y="15311159"/>
            <a:ext cx="2332931" cy="2709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40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485"/>
          <a:stretch/>
        </p:blipFill>
        <p:spPr bwMode="auto">
          <a:xfrm>
            <a:off x="18495615" y="11298759"/>
            <a:ext cx="2315213" cy="2709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7" name="物件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831084"/>
              </p:ext>
            </p:extLst>
          </p:nvPr>
        </p:nvGraphicFramePr>
        <p:xfrm>
          <a:off x="11283294" y="21762641"/>
          <a:ext cx="8159962" cy="397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" name="文件" r:id="rId12" imgW="5799955" imgH="2824017" progId="Word.Document.12">
                  <p:embed/>
                </p:oleObj>
              </mc:Choice>
              <mc:Fallback>
                <p:oleObj name="文件" r:id="rId12" imgW="5799955" imgH="282401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283294" y="21762641"/>
                        <a:ext cx="8159962" cy="3972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文字方塊 17"/>
          <p:cNvSpPr txBox="1"/>
          <p:nvPr/>
        </p:nvSpPr>
        <p:spPr>
          <a:xfrm>
            <a:off x="18303301" y="10804790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/>
              <a:t>表一：資料的順序</a:t>
            </a:r>
            <a:endParaRPr lang="zh-TW" altLang="en-US" sz="2400" dirty="0"/>
          </a:p>
        </p:txBody>
      </p:sp>
      <p:sp>
        <p:nvSpPr>
          <p:cNvPr id="29" name="文字方塊 28"/>
          <p:cNvSpPr txBox="1"/>
          <p:nvPr/>
        </p:nvSpPr>
        <p:spPr>
          <a:xfrm>
            <a:off x="18668787" y="14354156"/>
            <a:ext cx="18774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dirty="0" smtClean="0"/>
              <a:t>表二：數字</a:t>
            </a:r>
            <a:r>
              <a:rPr lang="en-US" altLang="zh-TW" sz="2400" dirty="0" smtClean="0"/>
              <a:t>2</a:t>
            </a:r>
          </a:p>
          <a:p>
            <a:pPr algn="ctr"/>
            <a:r>
              <a:rPr lang="zh-TW" altLang="en-US" sz="2400" dirty="0" smtClean="0"/>
              <a:t>編碼示意圖</a:t>
            </a:r>
            <a:endParaRPr lang="zh-TW" altLang="en-US" sz="2400" dirty="0"/>
          </a:p>
        </p:txBody>
      </p:sp>
      <p:sp>
        <p:nvSpPr>
          <p:cNvPr id="19" name="文字方塊 18"/>
          <p:cNvSpPr txBox="1"/>
          <p:nvPr/>
        </p:nvSpPr>
        <p:spPr>
          <a:xfrm>
            <a:off x="10785765" y="19063868"/>
            <a:ext cx="1002506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/>
              <a:t>實驗結果</a:t>
            </a:r>
            <a:endParaRPr lang="en-US" altLang="zh-TW" sz="32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zh-TW" altLang="en-US" sz="3200" dirty="0" smtClean="0"/>
              <a:t>在四方位的辨識上達到幾乎</a:t>
            </a:r>
            <a:r>
              <a:rPr lang="en-US" altLang="zh-TW" sz="3200" dirty="0" smtClean="0"/>
              <a:t>100%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zh-TW" altLang="en-US" sz="3200" dirty="0"/>
              <a:t>手寫數字</a:t>
            </a:r>
            <a:r>
              <a:rPr lang="zh-TW" altLang="en-US" sz="3200" dirty="0" smtClean="0"/>
              <a:t>辨識上，每個數字訓練</a:t>
            </a:r>
            <a:r>
              <a:rPr lang="en-US" altLang="zh-TW" sz="3200" dirty="0" smtClean="0"/>
              <a:t>100</a:t>
            </a:r>
            <a:r>
              <a:rPr lang="zh-TW" altLang="en-US" sz="3200" dirty="0" smtClean="0"/>
              <a:t>個樣本，測試</a:t>
            </a:r>
            <a:r>
              <a:rPr lang="en-US" altLang="zh-TW" sz="3200" dirty="0" smtClean="0"/>
              <a:t>210</a:t>
            </a:r>
            <a:r>
              <a:rPr lang="zh-TW" altLang="en-US" sz="3200" dirty="0" smtClean="0"/>
              <a:t>次，整體辨識率達到</a:t>
            </a:r>
            <a:r>
              <a:rPr lang="en-US" altLang="zh-TW" sz="3200" dirty="0" smtClean="0"/>
              <a:t>90.8%</a:t>
            </a:r>
            <a:r>
              <a:rPr lang="zh-TW" altLang="en-US" sz="3200" dirty="0" smtClean="0"/>
              <a:t>，仍有些數字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如</a:t>
            </a:r>
            <a:r>
              <a:rPr lang="en-US" altLang="zh-TW" sz="3200" dirty="0" smtClean="0"/>
              <a:t>3</a:t>
            </a:r>
            <a:r>
              <a:rPr lang="zh-TW" altLang="en-US" sz="3200" dirty="0" smtClean="0"/>
              <a:t>、</a:t>
            </a:r>
            <a:r>
              <a:rPr lang="en-US" altLang="zh-TW" sz="3200" dirty="0" smtClean="0"/>
              <a:t>5</a:t>
            </a:r>
            <a:r>
              <a:rPr lang="zh-TW" altLang="en-US" sz="3200" dirty="0" smtClean="0"/>
              <a:t>、</a:t>
            </a:r>
            <a:r>
              <a:rPr lang="en-US" altLang="zh-TW" sz="3200" dirty="0" smtClean="0"/>
              <a:t>9)</a:t>
            </a:r>
            <a:r>
              <a:rPr lang="zh-TW" altLang="en-US" sz="3200" dirty="0" smtClean="0"/>
              <a:t>的辨識率可在改善。</a:t>
            </a:r>
            <a:endParaRPr lang="zh-TW" altLang="en-US" sz="3200" dirty="0"/>
          </a:p>
        </p:txBody>
      </p:sp>
      <p:sp>
        <p:nvSpPr>
          <p:cNvPr id="23" name="文字方塊 22"/>
          <p:cNvSpPr txBox="1"/>
          <p:nvPr/>
        </p:nvSpPr>
        <p:spPr>
          <a:xfrm>
            <a:off x="975581" y="18020307"/>
            <a:ext cx="72728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zh-TW" altLang="en-US" sz="3200" b="1" dirty="0"/>
              <a:t>校正</a:t>
            </a:r>
            <a:endParaRPr lang="en-US" altLang="zh-TW" sz="3200" b="1" dirty="0"/>
          </a:p>
          <a:p>
            <a:pPr marL="0" lvl="1"/>
            <a:r>
              <a:rPr lang="en-US" altLang="zh-TW" sz="3200" dirty="0"/>
              <a:t>Kinect</a:t>
            </a:r>
            <a:r>
              <a:rPr lang="zh-TW" altLang="en-US" sz="3200" dirty="0"/>
              <a:t>感測器有</a:t>
            </a:r>
            <a:r>
              <a:rPr lang="en-US" altLang="zh-TW" sz="3200" dirty="0"/>
              <a:t>RGB</a:t>
            </a:r>
            <a:r>
              <a:rPr lang="zh-TW" altLang="en-US" sz="3200" dirty="0"/>
              <a:t>與深度攝影機，這兩種攝影機位在感測器上的不同位置，所拍得的影像便會有視角上的差異，我們拿一個方盒作為比較的目標物，發現盒子在深度影像會略大於</a:t>
            </a:r>
            <a:r>
              <a:rPr lang="en-US" altLang="zh-TW" sz="3200" dirty="0"/>
              <a:t>RGB</a:t>
            </a:r>
            <a:r>
              <a:rPr lang="zh-TW" altLang="en-US" sz="3200" dirty="0"/>
              <a:t>影像中的方盒，水平與垂直大約有</a:t>
            </a:r>
            <a:r>
              <a:rPr lang="en-US" altLang="zh-TW" sz="3200" dirty="0"/>
              <a:t>8</a:t>
            </a:r>
            <a:r>
              <a:rPr lang="zh-TW" altLang="en-US" sz="3200" dirty="0"/>
              <a:t>個像素的差距。校正的目的是</a:t>
            </a:r>
            <a:r>
              <a:rPr lang="zh-TW" altLang="en-US" sz="3200" dirty="0" smtClean="0"/>
              <a:t>因為</a:t>
            </a:r>
            <a:r>
              <a:rPr lang="en-US" altLang="zh-TW" sz="3200" dirty="0" smtClean="0"/>
              <a:t>Kinect</a:t>
            </a:r>
            <a:r>
              <a:rPr lang="zh-TW" altLang="en-US" sz="3200" dirty="0"/>
              <a:t>感測器是利用深度資訊來建立骨架模型的</a:t>
            </a:r>
            <a:r>
              <a:rPr lang="zh-TW" altLang="en-US" sz="3200" dirty="0" smtClean="0"/>
              <a:t>。</a:t>
            </a:r>
            <a:endParaRPr lang="en-US" altLang="zh-TW" sz="3200" dirty="0"/>
          </a:p>
        </p:txBody>
      </p:sp>
      <p:sp>
        <p:nvSpPr>
          <p:cNvPr id="24" name="文字方塊 23"/>
          <p:cNvSpPr txBox="1"/>
          <p:nvPr/>
        </p:nvSpPr>
        <p:spPr>
          <a:xfrm>
            <a:off x="10878131" y="26185731"/>
            <a:ext cx="95360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/>
              <a:t>結論與未來展望</a:t>
            </a:r>
            <a:endParaRPr lang="en-US" altLang="zh-TW" sz="3200" b="1" dirty="0" smtClean="0"/>
          </a:p>
          <a:p>
            <a:r>
              <a:rPr lang="zh-TW" altLang="en-US" sz="3200" dirty="0" smtClean="0"/>
              <a:t>本次專題提出了一個以</a:t>
            </a:r>
            <a:r>
              <a:rPr lang="en-US" altLang="zh-TW" sz="3200" dirty="0" smtClean="0"/>
              <a:t>Kinect</a:t>
            </a:r>
            <a:r>
              <a:rPr lang="zh-TW" altLang="en-US" sz="3200" dirty="0" smtClean="0"/>
              <a:t>為基礎的人機互動操作技術，著重在四方位與手寫數字的辨識，皆有不錯的辨識效果，可在未來推廣至更多相關的人機互動裝置上。提高至更高的辨識率是未來研究的議題。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38360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訂 1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878</Words>
  <Application>Microsoft Office PowerPoint</Application>
  <PresentationFormat>自訂</PresentationFormat>
  <Paragraphs>33</Paragraphs>
  <Slides>1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標楷體</vt:lpstr>
      <vt:lpstr>Arial</vt:lpstr>
      <vt:lpstr>Times New Roman</vt:lpstr>
      <vt:lpstr>Office 佈景主題</vt:lpstr>
      <vt:lpstr>Unknown</vt:lpstr>
      <vt:lpstr>文件</vt:lpstr>
      <vt:lpstr>當比手畫腳選台遇見kinect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當比手畫腳選台遇見kinect</dc:title>
  <dc:creator>viplab</dc:creator>
  <cp:lastModifiedBy>Paris</cp:lastModifiedBy>
  <cp:revision>25</cp:revision>
  <cp:lastPrinted>2012-12-21T01:25:48Z</cp:lastPrinted>
  <dcterms:created xsi:type="dcterms:W3CDTF">2012-12-17T08:16:28Z</dcterms:created>
  <dcterms:modified xsi:type="dcterms:W3CDTF">2025-02-24T02:51:56Z</dcterms:modified>
</cp:coreProperties>
</file>